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</p:sldMasterIdLst>
  <p:notesMasterIdLst>
    <p:notesMasterId r:id="rId27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342110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7342110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73421101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73421101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734211019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734211019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73421101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73421101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734211019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734211019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73421101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73421101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34211019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734211019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734211019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734211019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73421101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73421101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734211019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734211019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734211019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734211019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3421101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73421101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introduce the topics contained within this page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73421101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73421101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734211019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734211019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734211019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734211019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734211019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734211019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73421101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734211019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342110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342110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34211019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34211019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734211019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734211019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73421101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73421101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3421101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73421101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734211019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734211019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734211019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734211019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only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7757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2"/>
          </p:nvPr>
        </p:nvSpPr>
        <p:spPr>
          <a:xfrm>
            <a:off x="3058250" y="4733950"/>
            <a:ext cx="3008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">
                <a:solidFill>
                  <a:srgbClr val="FFFFFF"/>
                </a:solidFill>
              </a:defRPr>
            </a:lvl1pPr>
            <a:lvl2pPr lvl="1" algn="ctr" rtl="0">
              <a:buNone/>
              <a:defRPr sz="600">
                <a:solidFill>
                  <a:srgbClr val="FFFFFF"/>
                </a:solidFill>
              </a:defRPr>
            </a:lvl2pPr>
            <a:lvl3pPr lvl="2" algn="ctr" rtl="0">
              <a:buNone/>
              <a:defRPr sz="600">
                <a:solidFill>
                  <a:srgbClr val="FFFFFF"/>
                </a:solidFill>
              </a:defRPr>
            </a:lvl3pPr>
            <a:lvl4pPr lvl="3" algn="ctr" rtl="0">
              <a:buNone/>
              <a:defRPr sz="600">
                <a:solidFill>
                  <a:srgbClr val="FFFFFF"/>
                </a:solidFill>
              </a:defRPr>
            </a:lvl4pPr>
            <a:lvl5pPr lvl="4" algn="ctr" rtl="0">
              <a:buNone/>
              <a:defRPr sz="600">
                <a:solidFill>
                  <a:srgbClr val="FFFFFF"/>
                </a:solidFill>
              </a:defRPr>
            </a:lvl5pPr>
            <a:lvl6pPr lvl="5" algn="ctr" rtl="0">
              <a:buNone/>
              <a:defRPr sz="600">
                <a:solidFill>
                  <a:srgbClr val="FFFFFF"/>
                </a:solidFill>
              </a:defRPr>
            </a:lvl6pPr>
            <a:lvl7pPr lvl="6" algn="ctr" rtl="0">
              <a:buNone/>
              <a:defRPr sz="600">
                <a:solidFill>
                  <a:srgbClr val="FFFFFF"/>
                </a:solidFill>
              </a:defRPr>
            </a:lvl7pPr>
            <a:lvl8pPr lvl="7" algn="ctr" rtl="0">
              <a:buNone/>
              <a:defRPr sz="600">
                <a:solidFill>
                  <a:srgbClr val="FFFFFF"/>
                </a:solidFill>
              </a:defRPr>
            </a:lvl8pPr>
            <a:lvl9pPr lvl="8" algn="ct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- FOR INTERNAL USE ONLY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8788" y="103585"/>
            <a:ext cx="8229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1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34290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68580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02870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37160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454025" y="959644"/>
            <a:ext cx="82296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marL="914400" lvl="1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marL="1371600" lvl="2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marL="228600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marL="274320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dt" idx="10"/>
          </p:nvPr>
        </p:nvSpPr>
        <p:spPr>
          <a:xfrm>
            <a:off x="457200" y="48082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ftr" idx="11"/>
          </p:nvPr>
        </p:nvSpPr>
        <p:spPr>
          <a:xfrm>
            <a:off x="3124200" y="48082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-698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342900" marR="0" lvl="1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685800" marR="0" lvl="2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028700" marR="0" lvl="3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1371600" marR="0" lvl="4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1714500" marR="0" lvl="5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2057400" marR="0" lvl="6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2400300" marR="0" lvl="7" indent="-698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2743200" marR="0" lvl="8" indent="-698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6553201" y="4808207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, graphic bottom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1">
  <p:cSld name="CUSTOM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4853" y="20713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5970354" y="20713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2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3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5970354" y="212851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5970356" y="2651944"/>
            <a:ext cx="2742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https://www.facebook.com/RedHatServices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5970356" y="3227981"/>
            <a:ext cx="2389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https://twitter.com/RedHat_Services</a:t>
            </a:r>
            <a:endParaRPr sz="1100">
              <a:solidFill>
                <a:srgbClr val="EBEBEB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0956" y="20406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365233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2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4427588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427588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611644" y="3501900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611644" y="3880725"/>
            <a:ext cx="1743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twitter.com/RedHat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l="2507" r="2498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l="2678" r="2678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l="2507" r="2498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l="2326" r="2326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8">
            <a:alphaModFix amt="36000"/>
          </a:blip>
          <a:stretch>
            <a:fillRect/>
          </a:stretch>
        </p:blipFill>
        <p:spPr>
          <a:xfrm>
            <a:off x="3709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72" name="Google Shape;172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81" name="Google Shape;181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spcFirstLastPara="1" wrap="square" lIns="3291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190" name="Google Shape;190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"/>
              <a:buNone/>
              <a:defRPr sz="7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ubTitle" idx="2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subTitle" idx="3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5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"/>
              <a:buNone/>
              <a:def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7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"/>
              <a:buNone/>
              <a:defRPr sz="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ck">
  <p:cSld name="CUSTOM_4_1">
    <p:bg>
      <p:bgPr>
        <a:solidFill>
          <a:srgbClr val="14141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"/>
              <a:buNone/>
              <a:defRPr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cxnSp>
        <p:nvCxnSpPr>
          <p:cNvPr id="233" name="Google Shape;233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 rtl="0">
              <a:buNone/>
              <a:defRPr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81" y="4488047"/>
            <a:ext cx="3324360" cy="6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"/>
              <a:buNone/>
              <a:defRPr sz="2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5206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hift.com/container-platform/latest/welcome/index.html" TargetMode="External"/><Relationship Id="rId7" Type="http://schemas.openxmlformats.org/officeDocument/2006/relationships/hyperlink" Target="https://argoproj.github.io/argo-c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jenkins.io/" TargetMode="External"/><Relationship Id="rId5" Type="http://schemas.openxmlformats.org/officeDocument/2006/relationships/hyperlink" Target="https://www.sonatype.com/nexus-repository-sonatype" TargetMode="External"/><Relationship Id="rId4" Type="http://schemas.openxmlformats.org/officeDocument/2006/relationships/hyperlink" Target="https://about.gitlab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brorlandi.github.io/StarWarsIntroCreator/#!/ALB6cu2iF56pHpC5NNZ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795263" y="1485788"/>
            <a:ext cx="7553400" cy="132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DevOps Culture and Practice Enablement </a:t>
            </a:r>
            <a:endParaRPr sz="4200" dirty="0"/>
          </a:p>
        </p:txBody>
      </p:sp>
      <p:sp>
        <p:nvSpPr>
          <p:cNvPr id="242" name="Google Shape;242;p3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63" y="232088"/>
            <a:ext cx="2222118" cy="9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32" y="22322"/>
            <a:ext cx="1808513" cy="1329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61481" y="3062025"/>
            <a:ext cx="8998500" cy="79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Exercise 1 - Introduction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50" y="723382"/>
            <a:ext cx="8006051" cy="343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Completed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50" y="442001"/>
            <a:ext cx="7627551" cy="40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30" name="Google Shape;330;p5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Workspace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0" y="304800"/>
            <a:ext cx="8003804" cy="432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1012500" y="-6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Overview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44" name="Google Shape;344;p53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title"/>
          </p:nvPr>
        </p:nvSpPr>
        <p:spPr>
          <a:xfrm>
            <a:off x="3766331" y="1640250"/>
            <a:ext cx="4726200" cy="260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Exercise Introduction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25" y="395250"/>
            <a:ext cx="8065352" cy="419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Picture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Objectives</a:t>
            </a:r>
            <a:endParaRPr/>
          </a:p>
        </p:txBody>
      </p:sp>
      <p:sp>
        <p:nvSpPr>
          <p:cNvPr id="359" name="Google Shape;359;p55"/>
          <p:cNvSpPr txBox="1"/>
          <p:nvPr/>
        </p:nvSpPr>
        <p:spPr>
          <a:xfrm>
            <a:off x="1196925" y="868025"/>
            <a:ext cx="7062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Setup CodeReady Workspace and OpenShift environment including user accounts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Access CodeReady/Che Workspace for hands-on technical exercises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initial automation environment with Configuration-as-Code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Building initial foundation tooling to facilitate deployment and lifecycle management of a custom application which can be automated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Project Namespaces for: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CI/CD Tooling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Development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■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Test Environment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an Infrastructure-as-Code environment for a sample DevOps deployment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5" name="Google Shape;365;p5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Frameworks Used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985800" y="63955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Openshift Container Platform</a:t>
            </a:r>
            <a:r>
              <a:rPr lang="en" dirty="0"/>
              <a:t> </a:t>
            </a:r>
            <a:r>
              <a:rPr lang="en" dirty="0">
                <a:solidFill>
                  <a:srgbClr val="34495E"/>
                </a:solidFill>
              </a:rPr>
              <a:t>- Red Hat's private, on-premise cloud application deployment and hosting platform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GitLab</a:t>
            </a:r>
            <a:r>
              <a:rPr lang="en" dirty="0">
                <a:solidFill>
                  <a:srgbClr val="34495E"/>
                </a:solidFill>
              </a:rPr>
              <a:t> - Community driven Git server now with integrated DevOps Toolchain.</a:t>
            </a:r>
            <a:endParaRPr dirty="0"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Nexus</a:t>
            </a:r>
            <a:r>
              <a:rPr lang="en" dirty="0">
                <a:solidFill>
                  <a:srgbClr val="34495E"/>
                </a:solidFill>
              </a:rPr>
              <a:t> - Repository manager for storing lots of application types. Can also host </a:t>
            </a:r>
            <a:r>
              <a:rPr lang="en" dirty="0" err="1">
                <a:solidFill>
                  <a:srgbClr val="34495E"/>
                </a:solidFill>
                <a:highlight>
                  <a:srgbClr val="F9F9F9"/>
                </a:highlight>
              </a:rPr>
              <a:t>npm</a:t>
            </a:r>
            <a:r>
              <a:rPr lang="en" dirty="0">
                <a:solidFill>
                  <a:srgbClr val="34495E"/>
                </a:solidFill>
              </a:rPr>
              <a:t> and </a:t>
            </a:r>
            <a:r>
              <a:rPr lang="en" dirty="0">
                <a:solidFill>
                  <a:srgbClr val="34495E"/>
                </a:solidFill>
                <a:highlight>
                  <a:srgbClr val="F9F9F9"/>
                </a:highlight>
              </a:rPr>
              <a:t>Docker</a:t>
            </a:r>
            <a:r>
              <a:rPr lang="en" dirty="0">
                <a:solidFill>
                  <a:srgbClr val="34495E"/>
                </a:solidFill>
              </a:rPr>
              <a:t> registries.</a:t>
            </a:r>
            <a:endParaRPr dirty="0">
              <a:solidFill>
                <a:srgbClr val="34495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Jenkins</a:t>
            </a:r>
            <a:r>
              <a:rPr lang="en" dirty="0">
                <a:solidFill>
                  <a:srgbClr val="34495E"/>
                </a:solidFill>
              </a:rPr>
              <a:t> - </a:t>
            </a:r>
            <a:r>
              <a:rPr lang="en" dirty="0" err="1">
                <a:solidFill>
                  <a:srgbClr val="34495E"/>
                </a:solidFill>
              </a:rPr>
              <a:t>OpenSource</a:t>
            </a:r>
            <a:r>
              <a:rPr lang="en" dirty="0">
                <a:solidFill>
                  <a:srgbClr val="34495E"/>
                </a:solidFill>
              </a:rPr>
              <a:t> Build automation server. Highly </a:t>
            </a:r>
            <a:r>
              <a:rPr lang="en" dirty="0" err="1">
                <a:solidFill>
                  <a:srgbClr val="34495E"/>
                </a:solidFill>
              </a:rPr>
              <a:t>customisable</a:t>
            </a:r>
            <a:r>
              <a:rPr lang="en" dirty="0">
                <a:solidFill>
                  <a:srgbClr val="34495E"/>
                </a:solidFill>
              </a:rPr>
              <a:t> with plugins.</a:t>
            </a:r>
            <a:endParaRPr dirty="0">
              <a:solidFill>
                <a:srgbClr val="34495E"/>
              </a:solidFill>
            </a:endParaRPr>
          </a:p>
          <a:p>
            <a:pPr marL="457200" lvl="0" indent="-317500">
              <a:lnSpc>
                <a:spcPct val="150000"/>
              </a:lnSpc>
              <a:buClr>
                <a:srgbClr val="34495E"/>
              </a:buClr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</a:rPr>
              <a:t>Helm</a:t>
            </a:r>
            <a:r>
              <a:rPr lang="en" dirty="0">
                <a:solidFill>
                  <a:srgbClr val="34495E"/>
                </a:solidFill>
              </a:rPr>
              <a:t> - </a:t>
            </a:r>
            <a:r>
              <a:rPr lang="en-US" dirty="0"/>
              <a:t>Helps us to define, install, and upgrade Kubernetes application.</a:t>
            </a:r>
            <a:endParaRPr lang="en-US" dirty="0">
              <a:solidFill>
                <a:srgbClr val="34495E"/>
              </a:solidFill>
            </a:endParaRPr>
          </a:p>
          <a:p>
            <a:pPr marL="457200" lvl="0" indent="-317500">
              <a:lnSpc>
                <a:spcPct val="150000"/>
              </a:lnSpc>
              <a:buClr>
                <a:srgbClr val="34495E"/>
              </a:buClr>
              <a:buSzPts val="1400"/>
              <a:buChar char="●"/>
            </a:pPr>
            <a:r>
              <a:rPr lang="en-US" dirty="0">
                <a:hlinkClick r:id="rId7"/>
              </a:rPr>
              <a:t>ArgoCD</a:t>
            </a:r>
            <a:r>
              <a:rPr lang="en-US" dirty="0"/>
              <a:t> </a:t>
            </a:r>
            <a:r>
              <a:rPr lang="en-US" dirty="0">
                <a:solidFill>
                  <a:srgbClr val="34495E"/>
                </a:solidFill>
              </a:rPr>
              <a:t> - </a:t>
            </a:r>
            <a:r>
              <a:rPr lang="en-US" dirty="0"/>
              <a:t>A controller which continuously monitors application and compare the current state against the desired</a:t>
            </a:r>
            <a:r>
              <a:rPr lang="en-US" dirty="0">
                <a:solidFill>
                  <a:srgbClr val="34495E"/>
                </a:solidFill>
              </a:rPr>
              <a:t>.</a:t>
            </a:r>
            <a:endParaRPr lang="en-US" dirty="0"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Steps (10,000’ View)</a:t>
            </a:r>
            <a:endParaRPr/>
          </a:p>
        </p:txBody>
      </p:sp>
      <p:sp>
        <p:nvSpPr>
          <p:cNvPr id="373" name="Google Shape;373;p57"/>
          <p:cNvSpPr txBox="1"/>
          <p:nvPr/>
        </p:nvSpPr>
        <p:spPr>
          <a:xfrm>
            <a:off x="761350" y="642600"/>
            <a:ext cx="7172400" cy="3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Clone the repo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https://github.com/rht-labs/enablement-ci-cd</a:t>
            </a:r>
            <a:r>
              <a:rPr lang="en" sz="1150">
                <a:solidFill>
                  <a:srgbClr val="34495E"/>
                </a:solidFill>
              </a:rPr>
              <a:t> which contains the scaffold of the project. </a:t>
            </a:r>
            <a:r>
              <a:rPr lang="en" sz="1150" i="1">
                <a:solidFill>
                  <a:srgbClr val="EE0000"/>
                </a:solidFill>
              </a:rPr>
              <a:t>(Already completed for you as part of CodeReady Workspace)</a:t>
            </a:r>
            <a:endParaRPr sz="1150" i="1">
              <a:solidFill>
                <a:srgbClr val="EE0000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Create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,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&lt;your-name&gt;-dev</a:t>
            </a:r>
            <a:r>
              <a:rPr lang="en" sz="1150">
                <a:solidFill>
                  <a:srgbClr val="34495E"/>
                </a:solidFill>
              </a:rPr>
              <a:t> and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&lt;your-name&gt;-test</a:t>
            </a:r>
            <a:r>
              <a:rPr lang="en" sz="1150">
                <a:solidFill>
                  <a:srgbClr val="34495E"/>
                </a:solidFill>
              </a:rPr>
              <a:t> project namespaces using the inventory and run them with the OpenShift Applier to populate the cluster.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Use the templates provided to create build and deployment configs in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&lt;your-name&gt;-ci-cd</a:t>
            </a:r>
            <a:r>
              <a:rPr lang="en" sz="1150">
                <a:solidFill>
                  <a:srgbClr val="34495E"/>
                </a:solidFill>
              </a:rPr>
              <a:t> project to be leveraged throughout the rest of the guided exercises.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Nexus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GitLab</a:t>
            </a:r>
            <a:endParaRPr sz="1150">
              <a:solidFill>
                <a:srgbClr val="34495E"/>
              </a:solidFill>
            </a:endParaRPr>
          </a:p>
          <a:p>
            <a:pPr marL="914400" lvl="1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lphaLcPeriod"/>
            </a:pPr>
            <a:r>
              <a:rPr lang="en" sz="1150">
                <a:solidFill>
                  <a:srgbClr val="34495E"/>
                </a:solidFill>
              </a:rPr>
              <a:t>Jenkins (using an s2i to pre-configure jenkins)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Commit your </a:t>
            </a:r>
            <a:r>
              <a:rPr lang="en" sz="1150">
                <a:solidFill>
                  <a:srgbClr val="34495E"/>
                </a:solidFill>
                <a:highlight>
                  <a:srgbClr val="F9F9F9"/>
                </a:highlight>
              </a:rPr>
              <a:t>enablement-ci-cd</a:t>
            </a:r>
            <a:r>
              <a:rPr lang="en" sz="1150">
                <a:solidFill>
                  <a:srgbClr val="34495E"/>
                </a:solidFill>
              </a:rPr>
              <a:t> repository to the GitLab Instance you've created.</a:t>
            </a:r>
            <a:endParaRPr sz="1150">
              <a:solidFill>
                <a:srgbClr val="34495E"/>
              </a:solidFill>
            </a:endParaRPr>
          </a:p>
          <a:p>
            <a:pPr marL="457200" lvl="0" indent="-3016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1150"/>
              <a:buAutoNum type="arabicPeriod"/>
            </a:pPr>
            <a:r>
              <a:rPr lang="en" sz="1150">
                <a:solidFill>
                  <a:srgbClr val="34495E"/>
                </a:solidFill>
              </a:rPr>
              <a:t>Burn it all down and re-apply your inventory proving config-as-code works.</a:t>
            </a:r>
            <a:endParaRPr sz="1150">
              <a:solidFill>
                <a:srgbClr val="34495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280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204899"/>
            <a:ext cx="7340750" cy="36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8"/>
          <p:cNvSpPr txBox="1"/>
          <p:nvPr/>
        </p:nvSpPr>
        <p:spPr>
          <a:xfrm>
            <a:off x="3249125" y="3907600"/>
            <a:ext cx="3387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Exercise 1 - Introduction Crawl</a:t>
            </a:r>
            <a:endParaRPr sz="1300">
              <a:solidFill>
                <a:srgbClr val="5E5E5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0" y="433219"/>
            <a:ext cx="2441400" cy="8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89" y="1304419"/>
            <a:ext cx="2379725" cy="2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2652625" y="291150"/>
            <a:ext cx="6407400" cy="4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Lab Setup and Access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How to setup your account and access </a:t>
            </a:r>
            <a:r>
              <a:rPr lang="en" sz="12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Workspaces and the OpenShift Environment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 Workspaces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Accessing and understanding </a:t>
            </a:r>
            <a:r>
              <a:rPr lang="en" sz="1200" dirty="0" err="1"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latin typeface="Overpass"/>
                <a:ea typeface="Overpass"/>
                <a:cs typeface="Overpass"/>
                <a:sym typeface="Overpass"/>
              </a:rPr>
              <a:t> Workspaces</a:t>
            </a: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Exercise Introduction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Introduction to the technical exercise and what is to be accomplished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dirty="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Technical Hands-On Exercises</a:t>
            </a:r>
            <a:endParaRPr sz="1200" dirty="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Jenkins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Nexus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Gitlab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ArgoCD</a:t>
            </a:r>
            <a:endParaRPr lang="en"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OpenShift / HELM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Eclipse Che (</a:t>
            </a:r>
            <a:r>
              <a:rPr lang="en" sz="12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CodeReady</a:t>
            </a:r>
            <a:r>
              <a:rPr lang="en" sz="12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Workspace)</a:t>
            </a: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75" y="3935787"/>
            <a:ext cx="184665" cy="27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86" name="Google Shape;386;p59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9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29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>
            <a:spLocks noGrp="1"/>
          </p:cNvSpPr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What is this exercise about?</a:t>
            </a:r>
            <a:endParaRPr sz="2200" b="1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0"/>
          <p:cNvSpPr txBox="1"/>
          <p:nvPr/>
        </p:nvSpPr>
        <p:spPr>
          <a:xfrm>
            <a:off x="455552" y="1112025"/>
            <a:ext cx="8232900" cy="301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 dirty="0">
                <a:solidFill>
                  <a:srgbClr val="858585"/>
                </a:solidFill>
              </a:rPr>
              <a:t>This exercise is all about automation and </a:t>
            </a:r>
            <a:r>
              <a:rPr lang="en" sz="1200" b="1" dirty="0">
                <a:solidFill>
                  <a:srgbClr val="858585"/>
                </a:solidFill>
              </a:rPr>
              <a:t>configuration-as-code</a:t>
            </a:r>
            <a:r>
              <a:rPr lang="en" sz="1200" dirty="0">
                <a:solidFill>
                  <a:srgbClr val="858585"/>
                </a:solidFill>
              </a:rPr>
              <a:t>.</a:t>
            </a:r>
            <a:endParaRPr sz="1200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58585"/>
              </a:solidFill>
            </a:endParaRPr>
          </a:p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 dirty="0">
                <a:solidFill>
                  <a:srgbClr val="858585"/>
                </a:solidFill>
              </a:rPr>
              <a:t>This exercise is aimed at the creation of the supporting tooling that will be used to support the rest of the exercises </a:t>
            </a:r>
            <a:r>
              <a:rPr lang="en" sz="1200" b="1" u="sng" dirty="0">
                <a:solidFill>
                  <a:srgbClr val="858585"/>
                </a:solidFill>
              </a:rPr>
              <a:t>using code.</a:t>
            </a:r>
            <a:r>
              <a:rPr lang="en" sz="1200" dirty="0">
                <a:solidFill>
                  <a:srgbClr val="858585"/>
                </a:solidFill>
              </a:rPr>
              <a:t> </a:t>
            </a:r>
            <a:endParaRPr sz="1200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58585"/>
              </a:solidFill>
            </a:endParaRPr>
          </a:p>
          <a:p>
            <a:pPr marL="3429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200"/>
              <a:buFont typeface="Roboto"/>
              <a:buChar char="❖"/>
            </a:pPr>
            <a:r>
              <a:rPr lang="en" sz="1200" dirty="0">
                <a:solidFill>
                  <a:srgbClr val="858585"/>
                </a:solidFill>
              </a:rPr>
              <a:t>The high level goal is to create a collection of project namespaces and populate them with Git, Jenkins &amp; Nexus </a:t>
            </a:r>
            <a:r>
              <a:rPr lang="en" sz="1200" b="1" u="sng" dirty="0">
                <a:solidFill>
                  <a:srgbClr val="858585"/>
                </a:solidFill>
              </a:rPr>
              <a:t>using code.</a:t>
            </a:r>
            <a:endParaRPr sz="1200" b="1" u="sng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solidFill>
                <a:srgbClr val="858585"/>
              </a:solidFill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Char char="●"/>
            </a:pPr>
            <a:r>
              <a:rPr lang="en" sz="1200" dirty="0">
                <a:solidFill>
                  <a:srgbClr val="858585"/>
                </a:solidFill>
              </a:rPr>
              <a:t>As a learner, you will be able to:</a:t>
            </a:r>
            <a:endParaRPr sz="1200" dirty="0">
              <a:solidFill>
                <a:srgbClr val="858585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858585"/>
              </a:solidFill>
            </a:endParaRP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-US" sz="1200" dirty="0">
                <a:solidFill>
                  <a:srgbClr val="858585"/>
                </a:solidFill>
              </a:rPr>
              <a:t>Understand the benefits gained from </a:t>
            </a:r>
            <a:r>
              <a:rPr lang="en-US" sz="1200" dirty="0" err="1">
                <a:solidFill>
                  <a:srgbClr val="858585"/>
                </a:solidFill>
              </a:rPr>
              <a:t>GitOps</a:t>
            </a:r>
            <a:r>
              <a:rPr lang="en-US" sz="1200" dirty="0">
                <a:solidFill>
                  <a:srgbClr val="858585"/>
                </a:solidFill>
              </a:rPr>
              <a:t> approach</a:t>
            </a: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-US" sz="1200" dirty="0">
                <a:solidFill>
                  <a:srgbClr val="858585"/>
                </a:solidFill>
              </a:rPr>
              <a:t>Deploy helm charts manually</a:t>
            </a:r>
          </a:p>
          <a:p>
            <a:pPr marL="9144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AutoNum type="arabicPeriod"/>
            </a:pPr>
            <a:r>
              <a:rPr lang="en-US" sz="1200" dirty="0">
                <a:solidFill>
                  <a:srgbClr val="858585"/>
                </a:solidFill>
              </a:rPr>
              <a:t>Drive tool installations through </a:t>
            </a:r>
            <a:r>
              <a:rPr lang="en-US" sz="1200" dirty="0" err="1">
                <a:solidFill>
                  <a:srgbClr val="858585"/>
                </a:solidFill>
              </a:rPr>
              <a:t>GitOps</a:t>
            </a:r>
            <a:endParaRPr lang="en-US" dirty="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>
            <a:spLocks noGrp="1"/>
          </p:cNvSpPr>
          <p:nvPr>
            <p:ph type="title"/>
          </p:nvPr>
        </p:nvSpPr>
        <p:spPr>
          <a:xfrm>
            <a:off x="722450" y="303600"/>
            <a:ext cx="79902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4C4C4C"/>
                </a:solidFill>
                <a:latin typeface="Overpass"/>
                <a:ea typeface="Overpass"/>
                <a:cs typeface="Overpass"/>
                <a:sym typeface="Overpass"/>
              </a:rPr>
              <a:t>Why is automation important and how does it help?</a:t>
            </a:r>
            <a:endParaRPr sz="2200" b="1">
              <a:solidFill>
                <a:srgbClr val="4C4C4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1"/>
          <p:cNvSpPr txBox="1"/>
          <p:nvPr/>
        </p:nvSpPr>
        <p:spPr>
          <a:xfrm>
            <a:off x="455552" y="1112025"/>
            <a:ext cx="8232900" cy="1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Assurance - Prevents unwanted config changes from people making arbitrary changes to environments. No more Snowflake servers!</a:t>
            </a:r>
            <a:endParaRPr>
              <a:solidFill>
                <a:schemeClr val="dk1"/>
              </a:solidFill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Traceability - Commiting </a:t>
            </a:r>
            <a:r>
              <a:rPr lang="en" b="1">
                <a:solidFill>
                  <a:schemeClr val="dk1"/>
                </a:solidFill>
              </a:rPr>
              <a:t>configuration-as-code</a:t>
            </a:r>
            <a:r>
              <a:rPr lang="en">
                <a:solidFill>
                  <a:schemeClr val="dk1"/>
                </a:solidFill>
              </a:rPr>
              <a:t> means a user has approved and changes can be tracked.</a:t>
            </a:r>
            <a:endParaRPr>
              <a:solidFill>
                <a:schemeClr val="dk1"/>
              </a:solidFill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Phoenix Server -  Burn it all to the ground and bring it back; exactly the way it was!</a:t>
            </a:r>
            <a:endParaRPr sz="1200">
              <a:solidFill>
                <a:srgbClr val="85858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>
            <a:spLocks noGrp="1"/>
          </p:cNvSpPr>
          <p:nvPr>
            <p:ph type="title"/>
          </p:nvPr>
        </p:nvSpPr>
        <p:spPr>
          <a:xfrm>
            <a:off x="1314450" y="303600"/>
            <a:ext cx="6515100" cy="72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Hands-On Exercises</a:t>
            </a:r>
            <a:endParaRPr/>
          </a:p>
        </p:txBody>
      </p:sp>
      <p:sp>
        <p:nvSpPr>
          <p:cNvPr id="405" name="Google Shape;405;p62"/>
          <p:cNvSpPr txBox="1"/>
          <p:nvPr/>
        </p:nvSpPr>
        <p:spPr>
          <a:xfrm>
            <a:off x="2901581" y="1446300"/>
            <a:ext cx="30984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Infrastructure-as-Code (Gitlab)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Pipelines (Jenkins)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Containers and Orchestration (OpenShift)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Container Registries (Nexus)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Automation (Ansible)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Local development environment (CodeReady Workspace)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2540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❖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… and more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3363845" y="1029450"/>
            <a:ext cx="21741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Hands-On Activities</a:t>
            </a:r>
            <a:endParaRPr sz="1400" b="1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>
            <a:spLocks noGrp="1"/>
          </p:cNvSpPr>
          <p:nvPr>
            <p:ph type="subTitle" idx="1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412" name="Google Shape;412;p63"/>
          <p:cNvSpPr txBox="1">
            <a:spLocks noGrp="1"/>
          </p:cNvSpPr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13" name="Google Shape;413;p6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14" name="Google Shape;414;p63"/>
          <p:cNvSpPr txBox="1"/>
          <p:nvPr/>
        </p:nvSpPr>
        <p:spPr>
          <a:xfrm>
            <a:off x="6567075" y="3949106"/>
            <a:ext cx="2577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E-Mail: tmichett@redhat.com</a:t>
            </a:r>
            <a:endParaRPr sz="1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spcFirstLastPara="1" wrap="square" lIns="3771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NORTH AMERICA - November 2019 All-Hands Call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766331" y="1334250"/>
            <a:ext cx="4726200" cy="8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Setup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1061050" y="0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CodeReady</a:t>
            </a:r>
            <a:r>
              <a:rPr lang="en" dirty="0"/>
              <a:t> Workspace and Environment Setup</a:t>
            </a:r>
            <a:endParaRPr dirty="0"/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3A8B37B-8D04-CA19-D430-334C1BF1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20750"/>
            <a:ext cx="7772400" cy="410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25" y="678347"/>
            <a:ext cx="6338974" cy="36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1061050" y="717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702701"/>
            <a:ext cx="6613950" cy="35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50" y="847775"/>
            <a:ext cx="8621475" cy="31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900" y="474450"/>
            <a:ext cx="3898426" cy="4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sldNum" idx="12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1017900" y="82594"/>
            <a:ext cx="6515100" cy="35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CodeReady Workspace Setup Cont.</a:t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776" y="609250"/>
            <a:ext cx="4519324" cy="37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707</Words>
  <Application>Microsoft Macintosh PowerPoint</Application>
  <PresentationFormat>On-screen Show (16:9)</PresentationFormat>
  <Paragraphs>122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Overpass</vt:lpstr>
      <vt:lpstr>Proxima Nova</vt:lpstr>
      <vt:lpstr>Roboto</vt:lpstr>
      <vt:lpstr>Simple Light</vt:lpstr>
      <vt:lpstr>Red Hat widescreen template</vt:lpstr>
      <vt:lpstr>DevOps Culture and Practice Enablement </vt:lpstr>
      <vt:lpstr>Topics</vt:lpstr>
      <vt:lpstr>Lab Setup &amp; Access</vt:lpstr>
      <vt:lpstr>CodeReady Workspace and Environment Setup</vt:lpstr>
      <vt:lpstr>CodeReady Workspace Setup</vt:lpstr>
      <vt:lpstr>CodeReady Workspace Setup Cont.</vt:lpstr>
      <vt:lpstr>CodeReady Workspace Setup Cont.</vt:lpstr>
      <vt:lpstr>CodeReady Workspace Setup Cont.</vt:lpstr>
      <vt:lpstr>CodeReady Workspace Setup Cont.</vt:lpstr>
      <vt:lpstr>CodeReady Workspace Setup Cont.</vt:lpstr>
      <vt:lpstr>CodeReady Workspace Setup Completed</vt:lpstr>
      <vt:lpstr>CodeReady Workspace Introduction</vt:lpstr>
      <vt:lpstr>CodeReady Workspace Overview</vt:lpstr>
      <vt:lpstr>Technical Exercise Introduction </vt:lpstr>
      <vt:lpstr>The Big Picture</vt:lpstr>
      <vt:lpstr>Exercise Objectives</vt:lpstr>
      <vt:lpstr>Tools and Frameworks Used</vt:lpstr>
      <vt:lpstr>Exercise Steps (10,000’ View)</vt:lpstr>
      <vt:lpstr>PowerPoint Presentation</vt:lpstr>
      <vt:lpstr>Technical  Hands-on Exercises</vt:lpstr>
      <vt:lpstr>What is this exercise about? </vt:lpstr>
      <vt:lpstr>Why is automation important and how does it help? </vt:lpstr>
      <vt:lpstr>Technical 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Culture and Practice Enablement </dc:title>
  <cp:lastModifiedBy>Travis Michette</cp:lastModifiedBy>
  <cp:revision>5</cp:revision>
  <dcterms:modified xsi:type="dcterms:W3CDTF">2022-09-19T16:02:00Z</dcterms:modified>
</cp:coreProperties>
</file>